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Play"/>
      <p:regular r:id="rId54"/>
      <p:bold r:id="rId55"/>
    </p:embeddedFont>
    <p:embeddedFont>
      <p:font typeface="ADLaM Display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lay-bold.fntdata"/><Relationship Id="rId10" Type="http://schemas.openxmlformats.org/officeDocument/2006/relationships/slide" Target="slides/slide5.xml"/><Relationship Id="rId54" Type="http://schemas.openxmlformats.org/officeDocument/2006/relationships/font" Target="fonts/Play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ADLaMDisplay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3a27a427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d3a27a427b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a27a427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d3a27a427b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a27a427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d3a27a427b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a27a42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d3a27a427b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a27a427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d3a27a427b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3a27a427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d3a27a427b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3a27a427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d3a27a427b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3a27a427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3a27a427b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a27a427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d3a27a427b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3a27a427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d3a27a427b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33b557e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d33b557e4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a27a427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d3a27a427b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7311deb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07311deb3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7311deb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07311deb3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7311deb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07311deb3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7311deb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07311deb35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7311deb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7311deb3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3a27a42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d3a27a427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7311deb3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07311deb35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7311deb3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07311deb35_1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7311deb35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07311deb35_1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33b557e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d33b557e44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3a27a427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d3a27a427b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7311deb35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07311deb35_1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7311deb35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07311deb35_1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7311deb35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07311deb35_1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7311deb35_1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07311deb35_1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3a27a42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d3a27a427b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7311deb35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07311deb35_1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7311deb35_1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07311deb35_18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7311deb35_1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07311deb35_18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7311deb35_1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07311deb35_18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7311deb35_1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07311deb35_18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3a27a427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d3a27a427b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7311deb35_1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07311deb35_18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7311deb35_1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07311deb35_18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7311deb35_18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07311deb35_18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7311deb35_1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07311deb35_18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33b557e44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d33b557e44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347ca4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d347ca4f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3e17283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d3e172839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3a27a42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d3a27a427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3a27a4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d3a27a427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3a27a427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d3a27a427b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3a27a427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d3a27a427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a27a427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d3a27a427b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687286" y="204231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60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Student Branch Chapter  @ USF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331725" y="4530100"/>
            <a:ext cx="8000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4200">
              <a:solidFill>
                <a:srgbClr val="F09616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4200">
              <a:solidFill>
                <a:srgbClr val="F09616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09616"/>
              </a:buClr>
              <a:buSzPts val="2400"/>
              <a:buNone/>
            </a:pPr>
            <a:r>
              <a:rPr b="1" lang="en-US" sz="4200">
                <a:solidFill>
                  <a:srgbClr val="F09616"/>
                </a:solidFill>
              </a:rPr>
              <a:t>Computer Part Picking</a:t>
            </a:r>
            <a:endParaRPr sz="4200"/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09616"/>
              </a:buClr>
              <a:buSzPts val="2400"/>
              <a:buNone/>
            </a:pPr>
            <a:r>
              <a:rPr b="1" lang="en-US" sz="4200">
                <a:solidFill>
                  <a:srgbClr val="F09616"/>
                </a:solidFill>
              </a:rPr>
              <a:t>Hardware Lead: Liam</a:t>
            </a:r>
            <a:endParaRPr sz="4200"/>
          </a:p>
        </p:txBody>
      </p:sp>
      <p:pic>
        <p:nvPicPr>
          <p:cNvPr descr="A black background with a white object&#10;&#10;Description automatically generated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913" y="872488"/>
            <a:ext cx="4754890" cy="145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Motherboard BIOS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you press f12, f2, delete, etc. on startup, you’ll enter BIOS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Every BIOS is unique to motherboard, though are generally similar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BIOS has a mini-system with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settings and time stored by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CMOS battery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Firmware on motherboards may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need to be updated over time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425" y="3086475"/>
            <a:ext cx="64389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can you do in BIOS?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See how your computer is performing and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what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 parts are in 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Choose your boot drive / launch settings or boot manually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Change how fast your fans blow to make them quieter or faster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Sometimes you can update BIOS from within itself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Overclock or underclock performance of parts (but can brick them)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Motherboard Should I Get?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just have to make sure it’s compatible with everything!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Fits into your computer case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to have a matching CPU socket and compatible chipset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to fit your chosen RAM type (DDR4 or DDR5)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the right ports you want for your PC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Drives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Video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USB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PCIe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CPU</a:t>
            </a:r>
            <a:endParaRPr/>
          </a:p>
        </p:txBody>
      </p:sp>
      <p:pic>
        <p:nvPicPr>
          <p:cNvPr descr="A cartoon of a cat with a computer chip&#10;&#10;Description automatically generated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Does the CPU Do?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Central Processing Unit performs computations to do most everything for you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Enthusiast desktop processors run the X86 Instruction Set Architecture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Some laptops or experimental PCs run ARM or other ISAs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60+ billion transistors on a single chip now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Circuit cycles billions of time a second to do operations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652" y="3064327"/>
            <a:ext cx="4425550" cy="35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Where Does the CPU Go?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CPU socket is a large part in the motherboard which opens and holds the CPU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Many fragile pins and contact pads have to fit precisely here or it will not work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Different CPU generations have sockets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Make sure motherboard can fit your CPU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750" y="2937013"/>
            <a:ext cx="573405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What’s Inside the CPU?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Transistors are made only nanometers apart to fit a massive amount together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Only visible through intense microscopic magnification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Created with very complicated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lithography process where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multiple layers are combined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127" y="2937725"/>
            <a:ext cx="6667025" cy="37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CPU Structure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Each part has its own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dedicated function which work together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Cores are the main calculators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Cache is low level fast memory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 does graphics processing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Memory controller interfaces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Modern CPUs have many cores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850" y="2467900"/>
            <a:ext cx="6864900" cy="4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CPU Multithreading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All programs are lists of instructions in order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Computer has hundreds of processes running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Multiple cores allow many processes to run together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optimized, multiple cores can run programs well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CPUs have started to add many cores to get faster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623" y="1690700"/>
            <a:ext cx="4775552" cy="5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CPU is Best?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Buy a latest generation CPU with as much money as the budget allows!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Your CPU is the main determinant of how fast your computer is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get what you pay for, but old ones are typically overpriced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you do a lot of multitasking or thread heavy programs, you want more cores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Top end CPUs have diminishing returns and most people don’t need them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Make sure it is compatible with your motherboard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638881" y="457200"/>
            <a:ext cx="10909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6000"/>
              <a:buFont typeface="ADLaM Display"/>
              <a:buNone/>
            </a:pPr>
            <a:r>
              <a:rPr lang="en-US" sz="6000">
                <a:latin typeface="ADLaM Display"/>
                <a:ea typeface="ADLaM Display"/>
                <a:cs typeface="ADLaM Display"/>
                <a:sym typeface="ADLaM Display"/>
              </a:rPr>
              <a:t>Check in! </a:t>
            </a:r>
            <a:r>
              <a:rPr lang="en-US" sz="6000">
                <a:latin typeface="ADLaM Display"/>
                <a:ea typeface="ADLaM Display"/>
                <a:cs typeface="ADLaM Display"/>
                <a:sym typeface="ADLaM Display"/>
              </a:rPr>
              <a:t>Support</a:t>
            </a:r>
            <a:r>
              <a:rPr lang="en-US" sz="6000">
                <a:latin typeface="ADLaM Display"/>
                <a:ea typeface="ADLaM Display"/>
                <a:cs typeface="ADLaM Display"/>
                <a:sym typeface="ADLaM Display"/>
              </a:rPr>
              <a:t> Us</a:t>
            </a:r>
            <a:endParaRPr sz="6600"/>
          </a:p>
        </p:txBody>
      </p:sp>
      <p:sp>
        <p:nvSpPr>
          <p:cNvPr id="93" name="Google Shape;93;p14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029375" y="3770250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900" y="2508375"/>
            <a:ext cx="5943599" cy="404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677" y="2136250"/>
            <a:ext cx="4609573" cy="46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RAM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is RAM?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Random Access Memory is the main memory of your PC.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It stores all working data and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things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 you’re looking at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Not to be confused with permanent storage, which will come later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Ram is: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Volatile (destroyed when it loses power)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Fast (has to run quickly along the CPU)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Expensive (made of semiconductors like CPU)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How Does it Help Me?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more RAM you have, the more things you can have open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When you run out of RAM, everything gets VERY slow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Some tasks like video editing and data processing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require a lot of RAM to manipulate their contents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800" y="2573338"/>
            <a:ext cx="39624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Ok, But What Does RAM Look Like?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RAM comes in small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chips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 attached to a stick shaped circuit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RAM sticks usually have a sticker with their information printed on them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There are several versions of RAM, the newest being DDR5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75" y="4378325"/>
            <a:ext cx="88106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Where Does it Go???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838200" y="1825625"/>
            <a:ext cx="467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RAM sticks go into the large DIMM slots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located right next to the CPU socket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For timing purposes which enhance PC performance, RAM should be inserted in a specific pattern of matching the colors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This is related to the Double Data Rate (DDR) part of your DDR ram. The two sticks of RAM will operate synchronously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875" y="1825625"/>
            <a:ext cx="62230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How Much RAM Do I Need?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Most people need 16-32 GB of RAM on a PC nowadays.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Make sure it’s a version compatible with your motherboard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you have special tasks that need more RAM like video editing, you may want more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RAM will be marketed with an operating frequency, but don’t worry about that much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Storage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Storage is what saves all our files in our computers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computer has to read data off our storage every time we load something new, and write it when we save 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There are 2 common types of drives we use to store data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Hard Disc Drive (HDD)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○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Solid State Drive (SSD)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Storage Overview</a:t>
            </a:r>
            <a:endParaRPr/>
          </a:p>
        </p:txBody>
      </p:sp>
      <p:pic>
        <p:nvPicPr>
          <p:cNvPr descr="A cartoon of a cat with a computer chip&#10;&#10;Description automatically generated"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Which Drive Is Best?</a:t>
            </a:r>
            <a:endParaRPr/>
          </a:p>
        </p:txBody>
      </p:sp>
      <p:pic>
        <p:nvPicPr>
          <p:cNvPr descr="A cartoon of a cat with a computer chip&#10;&#10;Description automatically generated" id="289" name="Google Shape;2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838200" y="1825625"/>
            <a:ext cx="521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"/>
                <a:ea typeface="Play"/>
                <a:cs typeface="Play"/>
                <a:sym typeface="Play"/>
              </a:rPr>
              <a:t>Hard Disc Drive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Data stored on Disks like CD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Very large capacity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Cheaper than SSD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Can recover data if it fails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6057900" y="1825625"/>
            <a:ext cx="521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"/>
                <a:ea typeface="Play"/>
                <a:cs typeface="Play"/>
                <a:sym typeface="Play"/>
              </a:rPr>
              <a:t>Solid State Drive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Data stored on flash chips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Faster load times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Makes no noise in use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Much smaller and lighter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5" y="3628950"/>
            <a:ext cx="3805133" cy="29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713" y="3628956"/>
            <a:ext cx="7221075" cy="2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How much storage you need is very much up to your needs, But: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probably want at least one SSD to install your operating system on to go fast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Any software or games you want to load fast also should be on an SSD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you need a lot of storage for things like (totally legal) video or music collections,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make use of HDDs to store a lot of data for relatively cheap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299" name="Google Shape;299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Storage Recommendation</a:t>
            </a:r>
            <a:endParaRPr/>
          </a:p>
        </p:txBody>
      </p:sp>
      <p:pic>
        <p:nvPicPr>
          <p:cNvPr descr="A cartoon of a cat with a computer chip&#10;&#10;Description automatically generated" id="300" name="Google Shape;3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Follow Us </a:t>
            </a:r>
            <a:endParaRPr/>
          </a:p>
        </p:txBody>
      </p:sp>
      <p:pic>
        <p:nvPicPr>
          <p:cNvPr descr="A cartoon of a cat with a computer chip&#10;&#10;Description automatically generated" id="102" name="Google Shape;10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583767" y="1500151"/>
            <a:ext cx="2359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ADLaM Display"/>
                <a:ea typeface="ADLaM Display"/>
                <a:cs typeface="ADLaM Display"/>
                <a:sym typeface="ADLaM Display"/>
              </a:rPr>
              <a:t>Discord</a:t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DLaM Display"/>
                <a:ea typeface="ADLaM Display"/>
                <a:cs typeface="ADLaM Display"/>
                <a:sym typeface="ADLaM Display"/>
              </a:rPr>
              <a:t>LinkedIn</a:t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DLaM Display"/>
                <a:ea typeface="ADLaM Display"/>
                <a:cs typeface="ADLaM Display"/>
                <a:sym typeface="ADLaM Display"/>
              </a:rPr>
              <a:t>Instagram</a:t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DLaM Display"/>
                <a:ea typeface="ADLaM Display"/>
                <a:cs typeface="ADLaM Display"/>
                <a:sym typeface="ADLaM Display"/>
              </a:rPr>
              <a:t>Bulls Connect</a:t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DLaM Display"/>
                <a:ea typeface="ADLaM Display"/>
                <a:cs typeface="ADLaM Display"/>
                <a:sym typeface="ADLaM Display"/>
              </a:rPr>
              <a:t>GitHub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descr="A qr code with a star in the middle&#10;&#10;Description automatically generated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500150"/>
            <a:ext cx="4375975" cy="43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GPU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A Graphics Processing Unit is a semiconductor chip, like a CPU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Unlike CPU, GPU are significantly limited in scope of purpose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GPUs are designed for one main thing: simple computations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While a CPU has 4-32 compute cores, a GPU could have thousands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Parallelizing all of these cores makes GPUs very fast at what they do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Good at engineering, video rendering for editing and games, and even crypto mining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313" name="Google Shape;313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What’s a GPU Really Do?</a:t>
            </a:r>
            <a:endParaRPr/>
          </a:p>
        </p:txBody>
      </p:sp>
      <p:pic>
        <p:nvPicPr>
          <p:cNvPr descr="A cartoon of a cat with a computer chip&#10;&#10;Description automatically generated" id="314" name="Google Shape;3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GPUs are usually found on large graphics card boards which will go into a PCIe slot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 cards usually have large and heavy heatsinks to dissipate heat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These cards also contain other chips for handling video compression and encoding, output ports, and other miscellaneous components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320" name="Google Shape;320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GPU Cards</a:t>
            </a:r>
            <a:endParaRPr/>
          </a:p>
        </p:txBody>
      </p:sp>
      <p:pic>
        <p:nvPicPr>
          <p:cNvPr descr="A cartoon of a cat with a computer chip&#10;&#10;Description automatically generated" id="321" name="Google Shape;3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38" y="3952875"/>
            <a:ext cx="10888524" cy="27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Peripheral Component Interconnect express slots general purpose to add devices to a PC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PCIe slots are located in a row on a motherboard, near the back of the pc with cover slots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Examples of other external cards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	added on PCIe slots are sound cards,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	wireless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receivers, extra memory,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	or even a second graphics card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Large PCIe slots will have a locking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connector to help hold in large cards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328" name="Google Shape;328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PCIe Slots</a:t>
            </a:r>
            <a:endParaRPr/>
          </a:p>
        </p:txBody>
      </p:sp>
      <p:pic>
        <p:nvPicPr>
          <p:cNvPr descr="A cartoon of a cat with a computer chip&#10;&#10;Description automatically generated" id="329" name="Google Shape;3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625" y="3051150"/>
            <a:ext cx="6429374" cy="36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GPUs are very expensive nowadays, but you’ll want one if: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edit a lot of videos or other large data / image sets or 3D modelling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want to play big games with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intensive graphic features or high FPS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Your CPU doesn’t have integrated graphics (you need at least one)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 want to mine cryptocurrency (in 2024?) and don’t want a dedicated ASIC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more expensive your GPU is, the better, but prepare to spend a lot for the best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sp>
        <p:nvSpPr>
          <p:cNvPr id="336" name="Google Shape;336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Which GPU Should You Get?</a:t>
            </a:r>
            <a:endParaRPr/>
          </a:p>
        </p:txBody>
      </p:sp>
      <p:pic>
        <p:nvPicPr>
          <p:cNvPr descr="A cartoon of a cat with a computer chip&#10;&#10;Description automatically generated" id="337" name="Google Shape;3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Power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343" name="Google Shape;3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Current</a:t>
            </a:r>
            <a:endParaRPr/>
          </a:p>
        </p:txBody>
      </p:sp>
      <p:pic>
        <p:nvPicPr>
          <p:cNvPr descr="A cartoon of a cat with a computer chip&#10;&#10;Description automatically generated"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450" y="1690700"/>
            <a:ext cx="10017100" cy="50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AC/DC</a:t>
            </a:r>
            <a:endParaRPr/>
          </a:p>
        </p:txBody>
      </p:sp>
      <p:pic>
        <p:nvPicPr>
          <p:cNvPr descr="A cartoon of a cat with a computer chip&#10;&#10;Description automatically generated"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Your PC needs a Power Supply Unit to power it, just like a phone charger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Converts AC from an electricity outlet into DC for a computer to use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Often times as much as &gt;1000W power output for a PC nowadays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PCs demand high quality and stable DC power to run properly and not crash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Don’t Open a PSU; You Could Die</a:t>
            </a:r>
            <a:endParaRPr/>
          </a:p>
        </p:txBody>
      </p:sp>
      <p:pic>
        <p:nvPicPr>
          <p:cNvPr descr="A cartoon of a cat with a computer chip&#10;&#10;Description automatically generated" id="364" name="Google Shape;3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75" y="1779725"/>
            <a:ext cx="10864849" cy="47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80+ Performance Enhancements</a:t>
            </a:r>
            <a:endParaRPr/>
          </a:p>
        </p:txBody>
      </p:sp>
      <p:pic>
        <p:nvPicPr>
          <p:cNvPr descr="A cartoon of a cat with a computer chip&#10;&#10;Description automatically generated" id="371" name="Google Shape;3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75" y="1516075"/>
            <a:ext cx="8221140" cy="50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What are we doing today?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Cases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Motherboard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CPU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RAM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Storage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GPU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Power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DLaM Display"/>
              <a:buChar char="●"/>
            </a:pPr>
            <a:r>
              <a:rPr lang="en-US" sz="2400">
                <a:latin typeface="ADLaM Display"/>
                <a:ea typeface="ADLaM Display"/>
                <a:cs typeface="ADLaM Display"/>
                <a:sym typeface="ADLaM Display"/>
              </a:rPr>
              <a:t>Cooling</a:t>
            </a:r>
            <a:endParaRPr sz="24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4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How Big Does My PSU Have to Be?</a:t>
            </a:r>
            <a:endParaRPr/>
          </a:p>
        </p:txBody>
      </p:sp>
      <p:pic>
        <p:nvPicPr>
          <p:cNvPr descr="A cartoon of a cat with a computer chip&#10;&#10;Description automatically generated" id="378" name="Google Shape;3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Bigger is better, but not too big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Your CPU and GPU power consumption in wattage must be covered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Find the wattage of your CPU and GPU, add together and double 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Try for an 80+ gold or better if you need to save electricity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Some power supplies will have quiet eco modes if you care about noise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Cooling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385" name="Google Shape;3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Staying Cool</a:t>
            </a:r>
            <a:endParaRPr/>
          </a:p>
        </p:txBody>
      </p:sp>
      <p:pic>
        <p:nvPicPr>
          <p:cNvPr descr="A cartoon of a cat with a computer chip&#10;&#10;Description automatically generated" id="392" name="Google Shape;3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Computers are toasters with extra steps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Every watt of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energy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 (almost) you put into your computer will turn into heat at some point, which you need to get rid of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Too much heat in parts will slow them down and degrade them faster, or kill them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Heatsinks and case airflow is how we achieve cooling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CPU Cooler</a:t>
            </a:r>
            <a:endParaRPr/>
          </a:p>
        </p:txBody>
      </p:sp>
      <p:pic>
        <p:nvPicPr>
          <p:cNvPr descr="A cartoon of a cat with a computer chip&#10;&#10;Description automatically generated" id="399" name="Google Shape;3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Your CPU will need a </a:t>
            </a: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cooler of its own, if it doesn’t come with one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Many smaller parts also have simple heatsinks to radiate heat into the area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Cases need fans attached and plugged into the motherboard to circulate hot air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525" y="3667125"/>
            <a:ext cx="8828949" cy="29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Cooling Do I Need?</a:t>
            </a:r>
            <a:endParaRPr/>
          </a:p>
        </p:txBody>
      </p:sp>
      <p:pic>
        <p:nvPicPr>
          <p:cNvPr descr="A cartoon of a cat with a computer chip&#10;&#10;Description automatically generated" id="407" name="Google Shape;40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A few fans is all that’s typically necessary, but: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CPUs can come with their own, so check if you even need one for 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If you need to get a cooler, make sure it’s rated for your CPU wattage and case clearance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GPUs usually come with their own cooler on the card 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Conclusion</a:t>
            </a:r>
            <a:endParaRPr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414" name="Google Shape;4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468086" y="365125"/>
            <a:ext cx="10885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9616"/>
              </a:buClr>
              <a:buSzPts val="4400"/>
              <a:buFont typeface="ADLaM Display"/>
              <a:buNone/>
            </a:pPr>
            <a:r>
              <a:rPr lang="en-US">
                <a:solidFill>
                  <a:srgbClr val="F09616"/>
                </a:solidFill>
                <a:latin typeface="ADLaM Display"/>
                <a:ea typeface="ADLaM Display"/>
                <a:cs typeface="ADLaM Display"/>
                <a:sym typeface="ADLaM Display"/>
              </a:rPr>
              <a:t>Next workshops ☺ !</a:t>
            </a:r>
            <a:endParaRPr>
              <a:solidFill>
                <a:srgbClr val="F09616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421" name="Google Shape;4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8"/>
          <p:cNvSpPr txBox="1"/>
          <p:nvPr>
            <p:ph idx="1" type="body"/>
          </p:nvPr>
        </p:nvSpPr>
        <p:spPr>
          <a:xfrm>
            <a:off x="838200" y="1825625"/>
            <a:ext cx="10515600" cy="4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" y="1637925"/>
            <a:ext cx="4754700" cy="47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175" y="1690700"/>
            <a:ext cx="4754700" cy="47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468086" y="365125"/>
            <a:ext cx="10885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9616"/>
              </a:buClr>
              <a:buSzPts val="4400"/>
              <a:buFont typeface="ADLaM Display"/>
              <a:buNone/>
            </a:pPr>
            <a:r>
              <a:rPr lang="en-US">
                <a:solidFill>
                  <a:srgbClr val="F09616"/>
                </a:solidFill>
                <a:latin typeface="ADLaM Display"/>
                <a:ea typeface="ADLaM Display"/>
                <a:cs typeface="ADLaM Display"/>
                <a:sym typeface="ADLaM Display"/>
              </a:rPr>
              <a:t>Next workshops ☺ !</a:t>
            </a:r>
            <a:endParaRPr>
              <a:solidFill>
                <a:srgbClr val="F09616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430" name="Google Shape;43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6" y="1610900"/>
            <a:ext cx="4862376" cy="48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025" y="1610900"/>
            <a:ext cx="4862376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468086" y="365125"/>
            <a:ext cx="10885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9616"/>
              </a:buClr>
              <a:buSzPts val="4400"/>
              <a:buFont typeface="ADLaM Display"/>
              <a:buNone/>
            </a:pPr>
            <a:r>
              <a:rPr lang="en-US">
                <a:solidFill>
                  <a:srgbClr val="F09616"/>
                </a:solidFill>
                <a:latin typeface="ADLaM Display"/>
                <a:ea typeface="ADLaM Display"/>
                <a:cs typeface="ADLaM Display"/>
                <a:sym typeface="ADLaM Display"/>
              </a:rPr>
              <a:t>Next workshops ☺ !</a:t>
            </a:r>
            <a:endParaRPr>
              <a:solidFill>
                <a:srgbClr val="F09616"/>
              </a:solidFill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438" name="Google Shape;43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" y="1690825"/>
            <a:ext cx="4862376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Cases</a:t>
            </a:r>
            <a:endParaRPr/>
          </a:p>
        </p:txBody>
      </p:sp>
      <p:pic>
        <p:nvPicPr>
          <p:cNvPr descr="A cartoon of a cat with a computer chip&#10;&#10;Description automatically generated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Cases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4 main sizes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EATX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ATX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Micro ATX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Mini ITX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Extension ports for I/O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Controls airflow for PC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CPU clearance (mm)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Fan compatibility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400" y="1825625"/>
            <a:ext cx="7186000" cy="45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What Case to Choose?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Whatever you want! Just make sure: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CPU clearance exceeds your cooler, or can fit the radiator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Is as big or bigger than the size of your chosen motherboard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I/O has matching sockets to your motherboard connectors if desired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good airflow if you need a lot of cooling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1587776" y="2453135"/>
            <a:ext cx="901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>
                <a:latin typeface="ADLaM Display"/>
                <a:ea typeface="ADLaM Display"/>
                <a:cs typeface="ADLaM Display"/>
                <a:sym typeface="ADLaM Display"/>
              </a:rPr>
              <a:t>Motherboard</a:t>
            </a:r>
            <a:endParaRPr/>
          </a:p>
        </p:txBody>
      </p:sp>
      <p:pic>
        <p:nvPicPr>
          <p:cNvPr descr="A cartoon of a cat with a computer chip&#10;&#10;Description automatically generated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843170" y="866499"/>
            <a:ext cx="7068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137"/>
              </a:buClr>
              <a:buSzPts val="4400"/>
              <a:buFont typeface="ADLaM Display"/>
              <a:buNone/>
            </a:pPr>
            <a:r>
              <a:rPr lang="en-US"/>
              <a:t>Motherboard Overview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The “Skeleton” of the computer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Every component plugs into it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Has Basic Input Output System (BIOS)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LaM Display"/>
              <a:buChar char="●"/>
            </a:pPr>
            <a:r>
              <a:rPr lang="en-US" sz="1800">
                <a:latin typeface="ADLaM Display"/>
                <a:ea typeface="ADLaM Display"/>
                <a:cs typeface="ADLaM Display"/>
                <a:sym typeface="ADLaM Display"/>
              </a:rPr>
              <a:t>Built in components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Chipset processes I/O and connectivity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CMOS battery saves time and settings</a:t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LaM Display"/>
              <a:buChar char="○"/>
            </a:pPr>
            <a:r>
              <a:rPr lang="en-US" sz="1600">
                <a:latin typeface="ADLaM Display"/>
                <a:ea typeface="ADLaM Display"/>
                <a:cs typeface="ADLaM Display"/>
                <a:sym typeface="ADLaM Display"/>
              </a:rPr>
              <a:t>Ports on the back of the PC</a:t>
            </a:r>
            <a:endParaRPr sz="1800">
              <a:latin typeface="ADLaM Display"/>
              <a:ea typeface="ADLaM Display"/>
              <a:cs typeface="ADLaM Display"/>
              <a:sym typeface="ADLaM Display"/>
            </a:endParaRPr>
          </a:p>
        </p:txBody>
      </p:sp>
      <p:pic>
        <p:nvPicPr>
          <p:cNvPr descr="A cartoon of a cat with a computer chip&#10;&#10;Description automatically generated"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497" y="365125"/>
            <a:ext cx="1647905" cy="132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215" y="1825625"/>
            <a:ext cx="5517435" cy="48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